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bookmarkIdSeed="2">
  <p:sldMasterIdLst>
    <p:sldMasterId id="2147483663" r:id="rId1"/>
    <p:sldMasterId id="2147483685" r:id="rId2"/>
  </p:sldMasterIdLst>
  <p:notesMasterIdLst>
    <p:notesMasterId r:id="rId41"/>
  </p:notesMasterIdLst>
  <p:handoutMasterIdLst>
    <p:handoutMasterId r:id="rId42"/>
  </p:handoutMasterIdLst>
  <p:sldIdLst>
    <p:sldId id="288" r:id="rId3"/>
    <p:sldId id="342" r:id="rId4"/>
    <p:sldId id="366" r:id="rId5"/>
    <p:sldId id="371" r:id="rId6"/>
    <p:sldId id="345" r:id="rId7"/>
    <p:sldId id="348" r:id="rId8"/>
    <p:sldId id="349" r:id="rId9"/>
    <p:sldId id="374" r:id="rId10"/>
    <p:sldId id="350" r:id="rId11"/>
    <p:sldId id="351" r:id="rId12"/>
    <p:sldId id="354" r:id="rId13"/>
    <p:sldId id="355" r:id="rId14"/>
    <p:sldId id="356" r:id="rId15"/>
    <p:sldId id="357" r:id="rId16"/>
    <p:sldId id="358" r:id="rId17"/>
    <p:sldId id="359" r:id="rId18"/>
    <p:sldId id="360" r:id="rId19"/>
    <p:sldId id="361" r:id="rId20"/>
    <p:sldId id="363" r:id="rId21"/>
    <p:sldId id="347" r:id="rId22"/>
    <p:sldId id="367" r:id="rId23"/>
    <p:sldId id="372" r:id="rId24"/>
    <p:sldId id="373" r:id="rId25"/>
    <p:sldId id="368" r:id="rId26"/>
    <p:sldId id="376" r:id="rId27"/>
    <p:sldId id="375" r:id="rId28"/>
    <p:sldId id="377" r:id="rId29"/>
    <p:sldId id="382" r:id="rId30"/>
    <p:sldId id="383" r:id="rId31"/>
    <p:sldId id="384" r:id="rId32"/>
    <p:sldId id="381" r:id="rId33"/>
    <p:sldId id="380" r:id="rId34"/>
    <p:sldId id="378" r:id="rId35"/>
    <p:sldId id="379" r:id="rId36"/>
    <p:sldId id="386" r:id="rId37"/>
    <p:sldId id="387" r:id="rId38"/>
    <p:sldId id="385" r:id="rId39"/>
    <p:sldId id="388" r:id="rId4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A9F9"/>
    <a:srgbClr val="E01EBB"/>
    <a:srgbClr val="CF3DCF"/>
    <a:srgbClr val="09385E"/>
    <a:srgbClr val="6CA410"/>
    <a:srgbClr val="00D040"/>
    <a:srgbClr val="A3A3A3"/>
    <a:srgbClr val="FCB040"/>
    <a:srgbClr val="037CCF"/>
    <a:srgbClr val="F5C2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15" autoAdjust="0"/>
    <p:restoredTop sz="91895" autoAdjust="0"/>
  </p:normalViewPr>
  <p:slideViewPr>
    <p:cSldViewPr>
      <p:cViewPr varScale="1">
        <p:scale>
          <a:sx n="100" d="100"/>
          <a:sy n="100" d="100"/>
        </p:scale>
        <p:origin x="605" y="-53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-2838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62424-DDEB-4A97-8DF5-6BF96CCB3FB5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C53C4B-F994-412E-85D8-E2AB982928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6992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AABD2D-06EE-4924-A970-DA7F071D30DD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673052-1C4D-4D99-A058-91D5791083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5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73052-1C4D-4D99-A058-91D57910836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92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73052-1C4D-4D99-A058-91D57910836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707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419350"/>
            <a:ext cx="9144000" cy="2724150"/>
          </a:xfrm>
          <a:prstGeom prst="rect">
            <a:avLst/>
          </a:prstGeom>
          <a:gradFill flip="none" rotWithShape="1">
            <a:gsLst>
              <a:gs pos="44000">
                <a:srgbClr val="CBCBCB">
                  <a:alpha val="22000"/>
                </a:srgbClr>
              </a:gs>
              <a:gs pos="100000">
                <a:srgbClr val="5F5F5F">
                  <a:alpha val="19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740992"/>
            <a:ext cx="7772400" cy="458115"/>
          </a:xfrm>
          <a:prstGeom prst="rect">
            <a:avLst/>
          </a:prstGeom>
        </p:spPr>
        <p:txBody>
          <a:bodyPr/>
          <a:lstStyle>
            <a:lvl1pPr algn="ctr">
              <a:defRPr lang="en-US" sz="3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32020"/>
            <a:ext cx="6400800" cy="5733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lang="en-US" sz="18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EFF74659-9C7E-E541-BE01-1B52222EBC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61950"/>
            <a:ext cx="8229600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here to edit the title</a:t>
            </a:r>
          </a:p>
        </p:txBody>
      </p:sp>
    </p:spTree>
    <p:extLst>
      <p:ext uri="{BB962C8B-B14F-4D97-AF65-F5344CB8AC3E}">
        <p14:creationId xmlns:p14="http://schemas.microsoft.com/office/powerpoint/2010/main" val="3619086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742950"/>
            <a:ext cx="82296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542636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742950"/>
            <a:ext cx="82296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3848100"/>
            <a:ext cx="9144000" cy="1295400"/>
          </a:xfrm>
          <a:prstGeom prst="rect">
            <a:avLst/>
          </a:prstGeom>
          <a:solidFill>
            <a:srgbClr val="B5D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1" indent="0">
              <a:buNone/>
              <a:defRPr sz="1200"/>
            </a:lvl2pPr>
            <a:lvl3pPr marL="914362" indent="0">
              <a:buNone/>
              <a:defRPr sz="1000"/>
            </a:lvl3pPr>
            <a:lvl4pPr marL="1371543" indent="0">
              <a:buNone/>
              <a:defRPr sz="900"/>
            </a:lvl4pPr>
            <a:lvl5pPr marL="1828724" indent="0">
              <a:buNone/>
              <a:defRPr sz="900"/>
            </a:lvl5pPr>
            <a:lvl6pPr marL="2285905" indent="0">
              <a:buNone/>
              <a:defRPr sz="900"/>
            </a:lvl6pPr>
            <a:lvl7pPr marL="2743086" indent="0">
              <a:buNone/>
              <a:defRPr sz="900"/>
            </a:lvl7pPr>
            <a:lvl8pPr marL="3200266" indent="0">
              <a:buNone/>
              <a:defRPr sz="900"/>
            </a:lvl8pPr>
            <a:lvl9pPr marL="365744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1" indent="0">
              <a:buNone/>
              <a:defRPr sz="2800"/>
            </a:lvl2pPr>
            <a:lvl3pPr marL="914362" indent="0">
              <a:buNone/>
              <a:defRPr sz="2400"/>
            </a:lvl3pPr>
            <a:lvl4pPr marL="1371543" indent="0">
              <a:buNone/>
              <a:defRPr sz="2000"/>
            </a:lvl4pPr>
            <a:lvl5pPr marL="1828724" indent="0">
              <a:buNone/>
              <a:defRPr sz="2000"/>
            </a:lvl5pPr>
            <a:lvl6pPr marL="2285905" indent="0">
              <a:buNone/>
              <a:defRPr sz="2000"/>
            </a:lvl6pPr>
            <a:lvl7pPr marL="2743086" indent="0">
              <a:buNone/>
              <a:defRPr sz="2000"/>
            </a:lvl7pPr>
            <a:lvl8pPr marL="3200266" indent="0">
              <a:buNone/>
              <a:defRPr sz="2000"/>
            </a:lvl8pPr>
            <a:lvl9pPr marL="3657448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1" indent="0">
              <a:buNone/>
              <a:defRPr sz="1200"/>
            </a:lvl2pPr>
            <a:lvl3pPr marL="914362" indent="0">
              <a:buNone/>
              <a:defRPr sz="1000"/>
            </a:lvl3pPr>
            <a:lvl4pPr marL="1371543" indent="0">
              <a:buNone/>
              <a:defRPr sz="900"/>
            </a:lvl4pPr>
            <a:lvl5pPr marL="1828724" indent="0">
              <a:buNone/>
              <a:defRPr sz="900"/>
            </a:lvl5pPr>
            <a:lvl6pPr marL="2285905" indent="0">
              <a:buNone/>
              <a:defRPr sz="900"/>
            </a:lvl6pPr>
            <a:lvl7pPr marL="2743086" indent="0">
              <a:buNone/>
              <a:defRPr sz="900"/>
            </a:lvl7pPr>
            <a:lvl8pPr marL="3200266" indent="0">
              <a:buNone/>
              <a:defRPr sz="900"/>
            </a:lvl8pPr>
            <a:lvl9pPr marL="365744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331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853819"/>
            <a:ext cx="8229600" cy="37408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model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705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742950"/>
            <a:ext cx="82296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9705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419350"/>
            <a:ext cx="9144000" cy="2724150"/>
          </a:xfrm>
          <a:prstGeom prst="rect">
            <a:avLst/>
          </a:prstGeom>
          <a:gradFill flip="none" rotWithShape="1">
            <a:gsLst>
              <a:gs pos="44000">
                <a:srgbClr val="CBCBCB">
                  <a:alpha val="22000"/>
                </a:srgbClr>
              </a:gs>
              <a:gs pos="100000">
                <a:srgbClr val="5F5F5F">
                  <a:alpha val="19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740992"/>
            <a:ext cx="7772400" cy="458115"/>
          </a:xfrm>
        </p:spPr>
        <p:txBody>
          <a:bodyPr/>
          <a:lstStyle>
            <a:lvl1pPr algn="ctr">
              <a:defRPr lang="en-US" sz="3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32020"/>
            <a:ext cx="6400800" cy="573330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D60FC5-BEBD-C346-B701-3C5498A090FD}"/>
              </a:ext>
            </a:extLst>
          </p:cNvPr>
          <p:cNvSpPr/>
          <p:nvPr userDrawn="1"/>
        </p:nvSpPr>
        <p:spPr>
          <a:xfrm>
            <a:off x="0" y="2419350"/>
            <a:ext cx="9144000" cy="2724150"/>
          </a:xfrm>
          <a:prstGeom prst="rect">
            <a:avLst/>
          </a:prstGeom>
          <a:gradFill flip="none" rotWithShape="1">
            <a:gsLst>
              <a:gs pos="44000">
                <a:srgbClr val="CBCBCB">
                  <a:alpha val="22000"/>
                </a:srgbClr>
              </a:gs>
              <a:gs pos="100000">
                <a:srgbClr val="5F5F5F">
                  <a:alpha val="19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3017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328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6664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4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930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7518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1" indent="0">
              <a:buNone/>
              <a:defRPr sz="2000" b="1"/>
            </a:lvl2pPr>
            <a:lvl3pPr marL="914362" indent="0">
              <a:buNone/>
              <a:defRPr sz="1800" b="1"/>
            </a:lvl3pPr>
            <a:lvl4pPr marL="1371543" indent="0">
              <a:buNone/>
              <a:defRPr sz="1600" b="1"/>
            </a:lvl4pPr>
            <a:lvl5pPr marL="1828724" indent="0">
              <a:buNone/>
              <a:defRPr sz="1600" b="1"/>
            </a:lvl5pPr>
            <a:lvl6pPr marL="2285905" indent="0">
              <a:buNone/>
              <a:defRPr sz="1600" b="1"/>
            </a:lvl6pPr>
            <a:lvl7pPr marL="2743086" indent="0">
              <a:buNone/>
              <a:defRPr sz="1600" b="1"/>
            </a:lvl7pPr>
            <a:lvl8pPr marL="3200266" indent="0">
              <a:buNone/>
              <a:defRPr sz="1600" b="1"/>
            </a:lvl8pPr>
            <a:lvl9pPr marL="3657448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1" indent="0">
              <a:buNone/>
              <a:defRPr sz="2000" b="1"/>
            </a:lvl2pPr>
            <a:lvl3pPr marL="914362" indent="0">
              <a:buNone/>
              <a:defRPr sz="1800" b="1"/>
            </a:lvl3pPr>
            <a:lvl4pPr marL="1371543" indent="0">
              <a:buNone/>
              <a:defRPr sz="1600" b="1"/>
            </a:lvl4pPr>
            <a:lvl5pPr marL="1828724" indent="0">
              <a:buNone/>
              <a:defRPr sz="1600" b="1"/>
            </a:lvl5pPr>
            <a:lvl6pPr marL="2285905" indent="0">
              <a:buNone/>
              <a:defRPr sz="1600" b="1"/>
            </a:lvl6pPr>
            <a:lvl7pPr marL="2743086" indent="0">
              <a:buNone/>
              <a:defRPr sz="1600" b="1"/>
            </a:lvl7pPr>
            <a:lvl8pPr marL="3200266" indent="0">
              <a:buNone/>
              <a:defRPr sz="1600" b="1"/>
            </a:lvl8pPr>
            <a:lvl9pPr marL="3657448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5463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4364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4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742950"/>
            <a:ext cx="8229600" cy="381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7756384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686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565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742950"/>
            <a:ext cx="8229600" cy="381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1279226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Only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44128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3848100"/>
            <a:ext cx="9144000" cy="1295400"/>
          </a:xfrm>
          <a:prstGeom prst="rect">
            <a:avLst/>
          </a:prstGeom>
          <a:solidFill>
            <a:srgbClr val="B5D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1C5F98-79B0-DA4D-A2F9-CD42B7A4910E}"/>
              </a:ext>
            </a:extLst>
          </p:cNvPr>
          <p:cNvSpPr/>
          <p:nvPr userDrawn="1"/>
        </p:nvSpPr>
        <p:spPr>
          <a:xfrm>
            <a:off x="0" y="3848100"/>
            <a:ext cx="9144000" cy="1295400"/>
          </a:xfrm>
          <a:prstGeom prst="rect">
            <a:avLst/>
          </a:prstGeom>
          <a:solidFill>
            <a:srgbClr val="B5D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717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81" indent="0">
              <a:buNone/>
              <a:defRPr sz="1200"/>
            </a:lvl2pPr>
            <a:lvl3pPr marL="914362" indent="0">
              <a:buNone/>
              <a:defRPr sz="1000"/>
            </a:lvl3pPr>
            <a:lvl4pPr marL="1371543" indent="0">
              <a:buNone/>
              <a:defRPr sz="900"/>
            </a:lvl4pPr>
            <a:lvl5pPr marL="1828724" indent="0">
              <a:buNone/>
              <a:defRPr sz="900"/>
            </a:lvl5pPr>
            <a:lvl6pPr marL="2285905" indent="0">
              <a:buNone/>
              <a:defRPr sz="900"/>
            </a:lvl6pPr>
            <a:lvl7pPr marL="2743086" indent="0">
              <a:buNone/>
              <a:defRPr sz="900"/>
            </a:lvl7pPr>
            <a:lvl8pPr marL="3200266" indent="0">
              <a:buNone/>
              <a:defRPr sz="900"/>
            </a:lvl8pPr>
            <a:lvl9pPr marL="3657448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6745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81" indent="0">
              <a:buNone/>
              <a:defRPr sz="2800"/>
            </a:lvl2pPr>
            <a:lvl3pPr marL="914362" indent="0">
              <a:buNone/>
              <a:defRPr sz="2400"/>
            </a:lvl3pPr>
            <a:lvl4pPr marL="1371543" indent="0">
              <a:buNone/>
              <a:defRPr sz="2000"/>
            </a:lvl4pPr>
            <a:lvl5pPr marL="1828724" indent="0">
              <a:buNone/>
              <a:defRPr sz="2000"/>
            </a:lvl5pPr>
            <a:lvl6pPr marL="2285905" indent="0">
              <a:buNone/>
              <a:defRPr sz="2000"/>
            </a:lvl6pPr>
            <a:lvl7pPr marL="2743086" indent="0">
              <a:buNone/>
              <a:defRPr sz="2000"/>
            </a:lvl7pPr>
            <a:lvl8pPr marL="3200266" indent="0">
              <a:buNone/>
              <a:defRPr sz="2000"/>
            </a:lvl8pPr>
            <a:lvl9pPr marL="365744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81" indent="0">
              <a:buNone/>
              <a:defRPr sz="1200"/>
            </a:lvl2pPr>
            <a:lvl3pPr marL="914362" indent="0">
              <a:buNone/>
              <a:defRPr sz="1000"/>
            </a:lvl3pPr>
            <a:lvl4pPr marL="1371543" indent="0">
              <a:buNone/>
              <a:defRPr sz="900"/>
            </a:lvl4pPr>
            <a:lvl5pPr marL="1828724" indent="0">
              <a:buNone/>
              <a:defRPr sz="900"/>
            </a:lvl5pPr>
            <a:lvl6pPr marL="2285905" indent="0">
              <a:buNone/>
              <a:defRPr sz="900"/>
            </a:lvl6pPr>
            <a:lvl7pPr marL="2743086" indent="0">
              <a:buNone/>
              <a:defRPr sz="900"/>
            </a:lvl7pPr>
            <a:lvl8pPr marL="3200266" indent="0">
              <a:buNone/>
              <a:defRPr sz="900"/>
            </a:lvl8pPr>
            <a:lvl9pPr marL="3657448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189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9313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98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D541168E-ACD3-FE4F-8B2F-0825FBE4AB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61950"/>
            <a:ext cx="8229600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here to edit the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1C28F4-5248-9D4F-BA80-245A429A50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200150"/>
            <a:ext cx="3352800" cy="3394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DEA4113-C69F-E941-8CB8-4F169E54A168}"/>
              </a:ext>
            </a:extLst>
          </p:cNvPr>
          <p:cNvGrpSpPr/>
          <p:nvPr userDrawn="1"/>
        </p:nvGrpSpPr>
        <p:grpSpPr>
          <a:xfrm>
            <a:off x="-76199" y="-34609"/>
            <a:ext cx="9266079" cy="5237205"/>
            <a:chOff x="-76199" y="-34609"/>
            <a:chExt cx="9266079" cy="5237205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0BF095A4-B7DA-FC4F-BF23-DFE4DAC573B9}"/>
                </a:ext>
              </a:extLst>
            </p:cNvPr>
            <p:cNvSpPr/>
            <p:nvPr/>
          </p:nvSpPr>
          <p:spPr>
            <a:xfrm>
              <a:off x="-76199" y="-34609"/>
              <a:ext cx="4131541" cy="780706"/>
            </a:xfrm>
            <a:custGeom>
              <a:avLst/>
              <a:gdLst>
                <a:gd name="connsiteX0" fmla="*/ 0 w 4131541"/>
                <a:gd name="connsiteY0" fmla="*/ 0 h 780706"/>
                <a:gd name="connsiteX1" fmla="*/ 4131541 w 4131541"/>
                <a:gd name="connsiteY1" fmla="*/ 0 h 780706"/>
                <a:gd name="connsiteX2" fmla="*/ 4031963 w 4131541"/>
                <a:gd name="connsiteY2" fmla="*/ 49139 h 780706"/>
                <a:gd name="connsiteX3" fmla="*/ 3087286 w 4131541"/>
                <a:gd name="connsiteY3" fmla="*/ 391870 h 780706"/>
                <a:gd name="connsiteX4" fmla="*/ 2384031 w 4131541"/>
                <a:gd name="connsiteY4" fmla="*/ 454838 h 780706"/>
                <a:gd name="connsiteX5" fmla="*/ 1669509 w 4131541"/>
                <a:gd name="connsiteY5" fmla="*/ 424349 h 780706"/>
                <a:gd name="connsiteX6" fmla="*/ 349830 w 4131541"/>
                <a:gd name="connsiteY6" fmla="*/ 601322 h 780706"/>
                <a:gd name="connsiteX7" fmla="*/ 81884 w 4131541"/>
                <a:gd name="connsiteY7" fmla="*/ 728750 h 780706"/>
                <a:gd name="connsiteX8" fmla="*/ 0 w 4131541"/>
                <a:gd name="connsiteY8" fmla="*/ 780706 h 780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1541" h="780706">
                  <a:moveTo>
                    <a:pt x="0" y="0"/>
                  </a:moveTo>
                  <a:lnTo>
                    <a:pt x="4131541" y="0"/>
                  </a:lnTo>
                  <a:lnTo>
                    <a:pt x="4031963" y="49139"/>
                  </a:lnTo>
                  <a:cubicBezTo>
                    <a:pt x="3728442" y="193397"/>
                    <a:pt x="3415880" y="320783"/>
                    <a:pt x="3087286" y="391870"/>
                  </a:cubicBezTo>
                  <a:cubicBezTo>
                    <a:pt x="2855961" y="442245"/>
                    <a:pt x="2620659" y="459478"/>
                    <a:pt x="2384031" y="454838"/>
                  </a:cubicBezTo>
                  <a:cubicBezTo>
                    <a:pt x="2146078" y="450861"/>
                    <a:pt x="1908125" y="430314"/>
                    <a:pt x="1669509" y="424349"/>
                  </a:cubicBezTo>
                  <a:cubicBezTo>
                    <a:pt x="1224093" y="412418"/>
                    <a:pt x="771385" y="440256"/>
                    <a:pt x="349830" y="601322"/>
                  </a:cubicBezTo>
                  <a:cubicBezTo>
                    <a:pt x="258029" y="636783"/>
                    <a:pt x="167885" y="679204"/>
                    <a:pt x="81884" y="728750"/>
                  </a:cubicBezTo>
                  <a:lnTo>
                    <a:pt x="0" y="780706"/>
                  </a:lnTo>
                  <a:close/>
                </a:path>
              </a:pathLst>
            </a:custGeom>
            <a:solidFill>
              <a:srgbClr val="E8CBC5">
                <a:alpha val="57000"/>
              </a:srgbClr>
            </a:solidFill>
            <a:ln w="66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pt-BR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C966A795-17F8-B645-B64F-54E5F1A77061}"/>
                </a:ext>
              </a:extLst>
            </p:cNvPr>
            <p:cNvSpPr/>
            <p:nvPr/>
          </p:nvSpPr>
          <p:spPr>
            <a:xfrm>
              <a:off x="1040132" y="2033280"/>
              <a:ext cx="8149748" cy="3169316"/>
            </a:xfrm>
            <a:custGeom>
              <a:avLst/>
              <a:gdLst>
                <a:gd name="connsiteX0" fmla="*/ 8149748 w 8149748"/>
                <a:gd name="connsiteY0" fmla="*/ 0 h 3169316"/>
                <a:gd name="connsiteX1" fmla="*/ 8149748 w 8149748"/>
                <a:gd name="connsiteY1" fmla="*/ 3169316 h 3169316"/>
                <a:gd name="connsiteX2" fmla="*/ 0 w 8149748"/>
                <a:gd name="connsiteY2" fmla="*/ 3169316 h 3169316"/>
                <a:gd name="connsiteX3" fmla="*/ 128403 w 8149748"/>
                <a:gd name="connsiteY3" fmla="*/ 3031532 h 3169316"/>
                <a:gd name="connsiteX4" fmla="*/ 1374413 w 8149748"/>
                <a:gd name="connsiteY4" fmla="*/ 2315495 h 3169316"/>
                <a:gd name="connsiteX5" fmla="*/ 3309190 w 8149748"/>
                <a:gd name="connsiteY5" fmla="*/ 2066274 h 3169316"/>
                <a:gd name="connsiteX6" fmla="*/ 4263655 w 8149748"/>
                <a:gd name="connsiteY6" fmla="*/ 1950280 h 3169316"/>
                <a:gd name="connsiteX7" fmla="*/ 5084228 w 8149748"/>
                <a:gd name="connsiteY7" fmla="*/ 1553250 h 3169316"/>
                <a:gd name="connsiteX8" fmla="*/ 6718085 w 8149748"/>
                <a:gd name="connsiteY8" fmla="*/ 511956 h 3169316"/>
                <a:gd name="connsiteX9" fmla="*/ 8027863 w 8149748"/>
                <a:gd name="connsiteY9" fmla="*/ 18320 h 31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49748" h="3169316">
                  <a:moveTo>
                    <a:pt x="8149748" y="0"/>
                  </a:moveTo>
                  <a:lnTo>
                    <a:pt x="8149748" y="3169316"/>
                  </a:lnTo>
                  <a:lnTo>
                    <a:pt x="0" y="3169316"/>
                  </a:lnTo>
                  <a:lnTo>
                    <a:pt x="128403" y="3031532"/>
                  </a:lnTo>
                  <a:cubicBezTo>
                    <a:pt x="472778" y="2692839"/>
                    <a:pt x="916237" y="2458749"/>
                    <a:pt x="1374413" y="2315495"/>
                  </a:cubicBezTo>
                  <a:cubicBezTo>
                    <a:pt x="2000117" y="2119300"/>
                    <a:pt x="2658299" y="2085496"/>
                    <a:pt x="3309190" y="2066274"/>
                  </a:cubicBezTo>
                  <a:cubicBezTo>
                    <a:pt x="3629997" y="2056332"/>
                    <a:pt x="3954116" y="2041750"/>
                    <a:pt x="4263655" y="1950280"/>
                  </a:cubicBezTo>
                  <a:cubicBezTo>
                    <a:pt x="4556622" y="1863451"/>
                    <a:pt x="4825728" y="1713653"/>
                    <a:pt x="5084228" y="1553250"/>
                  </a:cubicBezTo>
                  <a:cubicBezTo>
                    <a:pt x="5632382" y="1211897"/>
                    <a:pt x="6150709" y="822157"/>
                    <a:pt x="6718085" y="511956"/>
                  </a:cubicBezTo>
                  <a:cubicBezTo>
                    <a:pt x="7128206" y="287757"/>
                    <a:pt x="7568154" y="104569"/>
                    <a:pt x="8027863" y="18320"/>
                  </a:cubicBezTo>
                  <a:close/>
                </a:path>
              </a:pathLst>
            </a:custGeom>
            <a:solidFill>
              <a:srgbClr val="E8CBC5">
                <a:alpha val="57000"/>
              </a:srgbClr>
            </a:solidFill>
            <a:ln w="66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mode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14328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50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742950"/>
            <a:ext cx="8229600" cy="381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02709534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9140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742950"/>
            <a:ext cx="8229600" cy="381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482065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D541168E-ACD3-FE4F-8B2F-0825FBE4AB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61950"/>
            <a:ext cx="8229600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here to edit the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1C28F4-5248-9D4F-BA80-245A429A50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200150"/>
            <a:ext cx="3352800" cy="3394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8546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331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1" indent="0">
              <a:buNone/>
              <a:defRPr sz="2000" b="1"/>
            </a:lvl2pPr>
            <a:lvl3pPr marL="914362" indent="0">
              <a:buNone/>
              <a:defRPr sz="1800" b="1"/>
            </a:lvl3pPr>
            <a:lvl4pPr marL="1371543" indent="0">
              <a:buNone/>
              <a:defRPr sz="1600" b="1"/>
            </a:lvl4pPr>
            <a:lvl5pPr marL="1828724" indent="0">
              <a:buNone/>
              <a:defRPr sz="1600" b="1"/>
            </a:lvl5pPr>
            <a:lvl6pPr marL="2285905" indent="0">
              <a:buNone/>
              <a:defRPr sz="1600" b="1"/>
            </a:lvl6pPr>
            <a:lvl7pPr marL="2743086" indent="0">
              <a:buNone/>
              <a:defRPr sz="1600" b="1"/>
            </a:lvl7pPr>
            <a:lvl8pPr marL="3200266" indent="0">
              <a:buNone/>
              <a:defRPr sz="1600" b="1"/>
            </a:lvl8pPr>
            <a:lvl9pPr marL="365744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1" indent="0">
              <a:buNone/>
              <a:defRPr sz="2000" b="1"/>
            </a:lvl2pPr>
            <a:lvl3pPr marL="914362" indent="0">
              <a:buNone/>
              <a:defRPr sz="1800" b="1"/>
            </a:lvl3pPr>
            <a:lvl4pPr marL="1371543" indent="0">
              <a:buNone/>
              <a:defRPr sz="1600" b="1"/>
            </a:lvl4pPr>
            <a:lvl5pPr marL="1828724" indent="0">
              <a:buNone/>
              <a:defRPr sz="1600" b="1"/>
            </a:lvl5pPr>
            <a:lvl6pPr marL="2285905" indent="0">
              <a:buNone/>
              <a:defRPr sz="1600" b="1"/>
            </a:lvl6pPr>
            <a:lvl7pPr marL="2743086" indent="0">
              <a:buNone/>
              <a:defRPr sz="1600" b="1"/>
            </a:lvl7pPr>
            <a:lvl8pPr marL="3200266" indent="0">
              <a:buNone/>
              <a:defRPr sz="1600" b="1"/>
            </a:lvl8pPr>
            <a:lvl9pPr marL="365744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9ABC530-4866-B14D-863B-47A6EF2EAF5D}"/>
              </a:ext>
            </a:extLst>
          </p:cNvPr>
          <p:cNvGrpSpPr/>
          <p:nvPr userDrawn="1"/>
        </p:nvGrpSpPr>
        <p:grpSpPr>
          <a:xfrm>
            <a:off x="-76199" y="-34609"/>
            <a:ext cx="9266079" cy="5237205"/>
            <a:chOff x="-76199" y="-34609"/>
            <a:chExt cx="9266079" cy="5237205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B130CA23-DAD0-114C-9728-DAAE075387EE}"/>
                </a:ext>
              </a:extLst>
            </p:cNvPr>
            <p:cNvSpPr/>
            <p:nvPr/>
          </p:nvSpPr>
          <p:spPr>
            <a:xfrm>
              <a:off x="-76199" y="-34609"/>
              <a:ext cx="4131541" cy="780706"/>
            </a:xfrm>
            <a:custGeom>
              <a:avLst/>
              <a:gdLst>
                <a:gd name="connsiteX0" fmla="*/ 0 w 4131541"/>
                <a:gd name="connsiteY0" fmla="*/ 0 h 780706"/>
                <a:gd name="connsiteX1" fmla="*/ 4131541 w 4131541"/>
                <a:gd name="connsiteY1" fmla="*/ 0 h 780706"/>
                <a:gd name="connsiteX2" fmla="*/ 4031963 w 4131541"/>
                <a:gd name="connsiteY2" fmla="*/ 49139 h 780706"/>
                <a:gd name="connsiteX3" fmla="*/ 3087286 w 4131541"/>
                <a:gd name="connsiteY3" fmla="*/ 391870 h 780706"/>
                <a:gd name="connsiteX4" fmla="*/ 2384031 w 4131541"/>
                <a:gd name="connsiteY4" fmla="*/ 454838 h 780706"/>
                <a:gd name="connsiteX5" fmla="*/ 1669509 w 4131541"/>
                <a:gd name="connsiteY5" fmla="*/ 424349 h 780706"/>
                <a:gd name="connsiteX6" fmla="*/ 349830 w 4131541"/>
                <a:gd name="connsiteY6" fmla="*/ 601322 h 780706"/>
                <a:gd name="connsiteX7" fmla="*/ 81884 w 4131541"/>
                <a:gd name="connsiteY7" fmla="*/ 728750 h 780706"/>
                <a:gd name="connsiteX8" fmla="*/ 0 w 4131541"/>
                <a:gd name="connsiteY8" fmla="*/ 780706 h 780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1541" h="780706">
                  <a:moveTo>
                    <a:pt x="0" y="0"/>
                  </a:moveTo>
                  <a:lnTo>
                    <a:pt x="4131541" y="0"/>
                  </a:lnTo>
                  <a:lnTo>
                    <a:pt x="4031963" y="49139"/>
                  </a:lnTo>
                  <a:cubicBezTo>
                    <a:pt x="3728442" y="193397"/>
                    <a:pt x="3415880" y="320783"/>
                    <a:pt x="3087286" y="391870"/>
                  </a:cubicBezTo>
                  <a:cubicBezTo>
                    <a:pt x="2855961" y="442245"/>
                    <a:pt x="2620659" y="459478"/>
                    <a:pt x="2384031" y="454838"/>
                  </a:cubicBezTo>
                  <a:cubicBezTo>
                    <a:pt x="2146078" y="450861"/>
                    <a:pt x="1908125" y="430314"/>
                    <a:pt x="1669509" y="424349"/>
                  </a:cubicBezTo>
                  <a:cubicBezTo>
                    <a:pt x="1224093" y="412418"/>
                    <a:pt x="771385" y="440256"/>
                    <a:pt x="349830" y="601322"/>
                  </a:cubicBezTo>
                  <a:cubicBezTo>
                    <a:pt x="258029" y="636783"/>
                    <a:pt x="167885" y="679204"/>
                    <a:pt x="81884" y="728750"/>
                  </a:cubicBezTo>
                  <a:lnTo>
                    <a:pt x="0" y="780706"/>
                  </a:lnTo>
                  <a:close/>
                </a:path>
              </a:pathLst>
            </a:custGeom>
            <a:solidFill>
              <a:srgbClr val="E8CBC5">
                <a:alpha val="57000"/>
              </a:srgbClr>
            </a:solidFill>
            <a:ln w="66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pt-BR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580403F-2002-BF41-9DF5-D0967B995AF2}"/>
                </a:ext>
              </a:extLst>
            </p:cNvPr>
            <p:cNvSpPr/>
            <p:nvPr/>
          </p:nvSpPr>
          <p:spPr>
            <a:xfrm>
              <a:off x="1040132" y="2033280"/>
              <a:ext cx="8149748" cy="3169316"/>
            </a:xfrm>
            <a:custGeom>
              <a:avLst/>
              <a:gdLst>
                <a:gd name="connsiteX0" fmla="*/ 8149748 w 8149748"/>
                <a:gd name="connsiteY0" fmla="*/ 0 h 3169316"/>
                <a:gd name="connsiteX1" fmla="*/ 8149748 w 8149748"/>
                <a:gd name="connsiteY1" fmla="*/ 3169316 h 3169316"/>
                <a:gd name="connsiteX2" fmla="*/ 0 w 8149748"/>
                <a:gd name="connsiteY2" fmla="*/ 3169316 h 3169316"/>
                <a:gd name="connsiteX3" fmla="*/ 128403 w 8149748"/>
                <a:gd name="connsiteY3" fmla="*/ 3031532 h 3169316"/>
                <a:gd name="connsiteX4" fmla="*/ 1374413 w 8149748"/>
                <a:gd name="connsiteY4" fmla="*/ 2315495 h 3169316"/>
                <a:gd name="connsiteX5" fmla="*/ 3309190 w 8149748"/>
                <a:gd name="connsiteY5" fmla="*/ 2066274 h 3169316"/>
                <a:gd name="connsiteX6" fmla="*/ 4263655 w 8149748"/>
                <a:gd name="connsiteY6" fmla="*/ 1950280 h 3169316"/>
                <a:gd name="connsiteX7" fmla="*/ 5084228 w 8149748"/>
                <a:gd name="connsiteY7" fmla="*/ 1553250 h 3169316"/>
                <a:gd name="connsiteX8" fmla="*/ 6718085 w 8149748"/>
                <a:gd name="connsiteY8" fmla="*/ 511956 h 3169316"/>
                <a:gd name="connsiteX9" fmla="*/ 8027863 w 8149748"/>
                <a:gd name="connsiteY9" fmla="*/ 18320 h 31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49748" h="3169316">
                  <a:moveTo>
                    <a:pt x="8149748" y="0"/>
                  </a:moveTo>
                  <a:lnTo>
                    <a:pt x="8149748" y="3169316"/>
                  </a:lnTo>
                  <a:lnTo>
                    <a:pt x="0" y="3169316"/>
                  </a:lnTo>
                  <a:lnTo>
                    <a:pt x="128403" y="3031532"/>
                  </a:lnTo>
                  <a:cubicBezTo>
                    <a:pt x="472778" y="2692839"/>
                    <a:pt x="916237" y="2458749"/>
                    <a:pt x="1374413" y="2315495"/>
                  </a:cubicBezTo>
                  <a:cubicBezTo>
                    <a:pt x="2000117" y="2119300"/>
                    <a:pt x="2658299" y="2085496"/>
                    <a:pt x="3309190" y="2066274"/>
                  </a:cubicBezTo>
                  <a:cubicBezTo>
                    <a:pt x="3629997" y="2056332"/>
                    <a:pt x="3954116" y="2041750"/>
                    <a:pt x="4263655" y="1950280"/>
                  </a:cubicBezTo>
                  <a:cubicBezTo>
                    <a:pt x="4556622" y="1863451"/>
                    <a:pt x="4825728" y="1713653"/>
                    <a:pt x="5084228" y="1553250"/>
                  </a:cubicBezTo>
                  <a:cubicBezTo>
                    <a:pt x="5632382" y="1211897"/>
                    <a:pt x="6150709" y="822157"/>
                    <a:pt x="6718085" y="511956"/>
                  </a:cubicBezTo>
                  <a:cubicBezTo>
                    <a:pt x="7128206" y="287757"/>
                    <a:pt x="7568154" y="104569"/>
                    <a:pt x="8027863" y="18320"/>
                  </a:cubicBezTo>
                  <a:close/>
                </a:path>
              </a:pathLst>
            </a:custGeom>
            <a:solidFill>
              <a:srgbClr val="E8CBC5">
                <a:alpha val="57000"/>
              </a:srgbClr>
            </a:solidFill>
            <a:ln w="66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pt-BR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749"/>
            <a:ext cx="8229600" cy="354687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5767FD-DFC7-3846-BA69-3EF38CD89A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361950"/>
            <a:ext cx="8229600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here to edit the title</a:t>
            </a:r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749"/>
            <a:ext cx="8229600" cy="354687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5767FD-DFC7-3846-BA69-3EF38CD89A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361950"/>
            <a:ext cx="8229600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here to edit the title</a:t>
            </a:r>
          </a:p>
        </p:txBody>
      </p:sp>
    </p:spTree>
    <p:extLst>
      <p:ext uri="{BB962C8B-B14F-4D97-AF65-F5344CB8AC3E}">
        <p14:creationId xmlns:p14="http://schemas.microsoft.com/office/powerpoint/2010/main" val="3490167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EFF74659-9C7E-E541-BE01-1B52222EBC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61950"/>
            <a:ext cx="8229600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here to edit the title</a:t>
            </a:r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7" r:id="rId3"/>
    <p:sldLayoutId id="2147483668" r:id="rId4"/>
    <p:sldLayoutId id="2147483710" r:id="rId5"/>
    <p:sldLayoutId id="2147483669" r:id="rId6"/>
    <p:sldLayoutId id="2147483666" r:id="rId7"/>
    <p:sldLayoutId id="2147483709" r:id="rId8"/>
    <p:sldLayoutId id="2147483670" r:id="rId9"/>
    <p:sldLayoutId id="2147483708" r:id="rId10"/>
    <p:sldLayoutId id="2147483671" r:id="rId11"/>
    <p:sldLayoutId id="2147483682" r:id="rId12"/>
    <p:sldLayoutId id="2147483681" r:id="rId13"/>
    <p:sldLayoutId id="2147483683" r:id="rId14"/>
    <p:sldLayoutId id="2147483684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9" r:id="rId21"/>
    <p:sldLayoutId id="2147483680" r:id="rId22"/>
  </p:sldLayoutIdLst>
  <p:txStyles>
    <p:titleStyle>
      <a:lvl1pPr algn="l" defTabSz="914362" rtl="0" eaLnBrk="1" latinLnBrk="0" hangingPunct="1">
        <a:spcBef>
          <a:spcPct val="0"/>
        </a:spcBef>
        <a:buNone/>
        <a:defRPr sz="24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42886" indent="-342886" algn="l" defTabSz="914362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19" indent="-285738" algn="l" defTabSz="91436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2952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134" indent="-228591" algn="l" defTabSz="914362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314" indent="-228591" algn="l" defTabSz="914362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495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76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57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38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1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2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3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4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5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6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6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48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rgbClr val="EEEEEE"/>
            </a:gs>
            <a:gs pos="6700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3311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53819"/>
            <a:ext cx="8229600" cy="374080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176A7-B091-469C-82C8-89C693043C40}" type="datetimeFigureOut">
              <a:rPr lang="en-US" smtClean="0"/>
              <a:pPr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9B1FA-81F2-4940-9AF3-5EAFB5D66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495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</p:sldLayoutIdLst>
  <p:txStyles>
    <p:titleStyle>
      <a:lvl1pPr algn="l" defTabSz="914362" rtl="0" eaLnBrk="1" latinLnBrk="0" hangingPunct="1">
        <a:spcBef>
          <a:spcPct val="0"/>
        </a:spcBef>
        <a:buNone/>
        <a:defRPr sz="24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42886" indent="-342886" algn="l" defTabSz="914362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19" indent="-285738" algn="l" defTabSz="91436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2952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134" indent="-228591" algn="l" defTabSz="914362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314" indent="-228591" algn="l" defTabSz="914362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495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76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57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38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1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2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3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4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5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6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6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48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74DDB1-2C07-B54E-8797-1B2239742068}"/>
              </a:ext>
            </a:extLst>
          </p:cNvPr>
          <p:cNvSpPr/>
          <p:nvPr/>
        </p:nvSpPr>
        <p:spPr>
          <a:xfrm>
            <a:off x="1" y="0"/>
            <a:ext cx="533399" cy="51435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FA8377-5926-EA4A-AE29-EEC6442EAB06}"/>
              </a:ext>
            </a:extLst>
          </p:cNvPr>
          <p:cNvSpPr/>
          <p:nvPr/>
        </p:nvSpPr>
        <p:spPr>
          <a:xfrm>
            <a:off x="7772400" y="4706875"/>
            <a:ext cx="1371600" cy="46968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9D573B-4BE0-FA7D-1C5F-F3DC9DF07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57150"/>
            <a:ext cx="847417" cy="8535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B655446-EB4F-4D78-973D-3008EA767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A42575C-86BD-D41F-98D8-2646089744B8}"/>
              </a:ext>
            </a:extLst>
          </p:cNvPr>
          <p:cNvSpPr/>
          <p:nvPr/>
        </p:nvSpPr>
        <p:spPr>
          <a:xfrm>
            <a:off x="4479635" y="2110085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F9B73C-E8FB-EDFE-6E8C-672970BB8145}"/>
              </a:ext>
            </a:extLst>
          </p:cNvPr>
          <p:cNvSpPr/>
          <p:nvPr/>
        </p:nvSpPr>
        <p:spPr>
          <a:xfrm>
            <a:off x="1203689" y="811241"/>
            <a:ext cx="7383175" cy="37856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DEEP2NEURON TECH ACADEMY</a:t>
            </a:r>
          </a:p>
          <a:p>
            <a:pPr algn="ctr"/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INTERNSHIP-2023</a:t>
            </a:r>
          </a:p>
          <a:p>
            <a:pPr algn="ctr"/>
            <a:endParaRPr lang="en-US" sz="40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5">
                  <a:lumMod val="60000"/>
                  <a:lumOff val="4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CNN </a:t>
            </a:r>
          </a:p>
          <a:p>
            <a:pPr algn="ctr"/>
            <a:endParaRPr lang="en-US" sz="40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5">
                  <a:lumMod val="60000"/>
                  <a:lumOff val="4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r>
              <a: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                                         DHI</a:t>
            </a:r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VYA R G</a:t>
            </a:r>
            <a:endParaRPr lang="en-US" sz="40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5">
                  <a:lumMod val="60000"/>
                  <a:lumOff val="4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1445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onvolution process in Convolutional Neural Networks">
            <a:extLst>
              <a:ext uri="{FF2B5EF4-FFF2-40B4-BE49-F238E27FC236}">
                <a16:creationId xmlns:a16="http://schemas.microsoft.com/office/drawing/2014/main" id="{17D1890A-4839-B127-6946-CE1A4268F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961" y="2190750"/>
            <a:ext cx="5100077" cy="274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9ED860-41C1-A02B-735D-7505B753D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419DF94-06AB-744F-9882-C33E110F4DC1}"/>
              </a:ext>
            </a:extLst>
          </p:cNvPr>
          <p:cNvSpPr txBox="1"/>
          <p:nvPr/>
        </p:nvSpPr>
        <p:spPr>
          <a:xfrm>
            <a:off x="609600" y="961486"/>
            <a:ext cx="8458200" cy="1295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</a:rPr>
              <a:t>F</a:t>
            </a:r>
            <a:r>
              <a:rPr lang="en-US" sz="18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irst step in the process of extracting valuable features from an image.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</a:rPr>
              <a:t>Contains </a:t>
            </a:r>
            <a:r>
              <a:rPr lang="en-US" sz="18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several filters that perform the convolution operation.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Every image is considered as a matrix of pixel values</a:t>
            </a:r>
            <a:r>
              <a:rPr lang="en-US" sz="1800" b="0" i="0" dirty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</a:rPr>
              <a:t>.</a:t>
            </a:r>
            <a:endParaRPr lang="en-IN" sz="1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FE19CC-ADC1-449B-ABC4-66F47B7608ED}"/>
              </a:ext>
            </a:extLst>
          </p:cNvPr>
          <p:cNvSpPr txBox="1"/>
          <p:nvPr/>
        </p:nvSpPr>
        <p:spPr>
          <a:xfrm>
            <a:off x="457200" y="1943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CONVOLUTIONAL LAYER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D35A20-85F7-AE4C-5F8C-DA0FC3FAC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4057" y="133024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803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5C3A84-1A8F-998D-C6C9-D86C589B0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A7FB82-2FED-764B-414A-A4ABC5A07406}"/>
              </a:ext>
            </a:extLst>
          </p:cNvPr>
          <p:cNvSpPr txBox="1"/>
          <p:nvPr/>
        </p:nvSpPr>
        <p:spPr>
          <a:xfrm>
            <a:off x="545435" y="727267"/>
            <a:ext cx="8385205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</a:rPr>
              <a:t>R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ectified linear unit.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</a:rPr>
              <a:t>P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erforms an element-wise operation and sets all the negative pixels to 0.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It introduces non-linearity to the network, generated output is a rectified feature map.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FCE618A-D1DE-7C04-C932-3E9A9904D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2435427"/>
            <a:ext cx="2978658" cy="2438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BCF8B58-D368-1FFB-8225-E1AE08566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3654627"/>
            <a:ext cx="3048000" cy="9227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CA1ACD-13ED-DD5C-0BB0-E3901A1AF768}"/>
              </a:ext>
            </a:extLst>
          </p:cNvPr>
          <p:cNvSpPr txBox="1"/>
          <p:nvPr/>
        </p:nvSpPr>
        <p:spPr>
          <a:xfrm>
            <a:off x="457200" y="1943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ReLu</a:t>
            </a:r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Layer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52101-D784-7115-5B07-05BA6BA6B2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821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35D416-0FE0-75BA-D5C9-B564D73BC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3810"/>
            <a:ext cx="3886200" cy="2057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808A2-B29C-DF14-4B1B-C96F0870B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190750"/>
            <a:ext cx="7134862" cy="2819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5CB8A9-3249-2BFE-E321-8269FD3057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31A366B-39EB-F2D7-458D-A281A749D5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3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5411FE-2864-4FD6-1883-670C656A5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7EC45F-759A-6EC1-0908-2D028BDF6485}"/>
              </a:ext>
            </a:extLst>
          </p:cNvPr>
          <p:cNvSpPr txBox="1"/>
          <p:nvPr/>
        </p:nvSpPr>
        <p:spPr>
          <a:xfrm>
            <a:off x="685800" y="717530"/>
            <a:ext cx="8382000" cy="1295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</a:rPr>
              <a:t>D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own-sampling operation that reduces the dimensionality of the feature map.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The rectified feature map goes through a pooling layer to generate a pooled feature map.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954EB0-0C3E-CB95-6A6A-94FC4B6C6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262" y="2199736"/>
            <a:ext cx="6924675" cy="29437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68658A-6F7D-22EB-427B-CDF4C6F66E25}"/>
              </a:ext>
            </a:extLst>
          </p:cNvPr>
          <p:cNvSpPr txBox="1"/>
          <p:nvPr/>
        </p:nvSpPr>
        <p:spPr>
          <a:xfrm>
            <a:off x="457200" y="1943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POOLING LAYER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F901EE-970E-D35B-2718-1E72D2F0E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531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F857EF-9845-E49F-88AE-27715D99D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85" y="45720"/>
            <a:ext cx="7189572" cy="21450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81A3EA-5A9B-8981-92A9-3150162A0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430"/>
            <a:ext cx="530195" cy="514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D9D6BF-0480-FF93-D0F5-63784649D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685" y="2419350"/>
            <a:ext cx="8305800" cy="228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5B6D9A4-6DA6-18C9-0DC7-41271E5337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12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1CF76B-286C-BE7D-50FD-FDA6F53B8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B7635A-4F46-1066-A8F0-4D951E9BD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19075"/>
            <a:ext cx="8572500" cy="47053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75D902-930C-6D27-0339-07CB38E98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08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E85A82-21FE-902A-B902-885975A55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2190750"/>
            <a:ext cx="3990975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09E567-B8EE-F5A6-CA79-FF414319E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1879B5-2918-9D28-54CD-53D9F63E03DC}"/>
              </a:ext>
            </a:extLst>
          </p:cNvPr>
          <p:cNvSpPr txBox="1"/>
          <p:nvPr/>
        </p:nvSpPr>
        <p:spPr>
          <a:xfrm>
            <a:off x="762000" y="975671"/>
            <a:ext cx="7848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Convert the resultant 2-Dimensional arrays from pooled feature maps into a single long continuous linear vector.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F33A29-7C4D-3395-2449-3E7EBB9EBF40}"/>
              </a:ext>
            </a:extLst>
          </p:cNvPr>
          <p:cNvSpPr txBox="1"/>
          <p:nvPr/>
        </p:nvSpPr>
        <p:spPr>
          <a:xfrm>
            <a:off x="457200" y="17907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FLATTENING LAYER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69F199-07C9-3024-AF33-9367AB494B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3506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4D8E82-5E1E-9FE2-9C1C-4EB6073CF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819150"/>
            <a:ext cx="8305800" cy="36457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82AAF1-74B1-94DE-7818-C4ECB16FD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C13CFAF-4F4D-8B0C-2EEA-874A48873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103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3D47491-F96C-D04F-11CB-002C426BB0A9}"/>
              </a:ext>
            </a:extLst>
          </p:cNvPr>
          <p:cNvSpPr txBox="1"/>
          <p:nvPr/>
        </p:nvSpPr>
        <p:spPr>
          <a:xfrm>
            <a:off x="614402" y="819150"/>
            <a:ext cx="8613805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 Convolutional Layer + Pooling Layer + input of flattening layer</a:t>
            </a:r>
            <a:r>
              <a:rPr lang="en-US" dirty="0">
                <a:solidFill>
                  <a:srgbClr val="080A13"/>
                </a:solidFill>
                <a:latin typeface="Inter"/>
              </a:rPr>
              <a:t> =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 block in the CNN.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 </a:t>
            </a:r>
            <a:r>
              <a:rPr lang="en-US" dirty="0">
                <a:solidFill>
                  <a:srgbClr val="080A13"/>
                </a:solidFill>
                <a:latin typeface="Inter"/>
              </a:rPr>
              <a:t>I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ncreased for capturing finer details </a:t>
            </a:r>
            <a:r>
              <a:rPr lang="en-US" dirty="0">
                <a:solidFill>
                  <a:srgbClr val="080A13"/>
                </a:solidFill>
                <a:latin typeface="Inter"/>
              </a:rPr>
              <a:t>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58288F-41D2-071C-8D73-D829FC5D0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72B2F4-22AB-40EB-8D47-91824BBF1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02" y="1731343"/>
            <a:ext cx="8541236" cy="32982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4F669-6515-0D51-12CE-2034DCFA20F8}"/>
              </a:ext>
            </a:extLst>
          </p:cNvPr>
          <p:cNvSpPr txBox="1"/>
          <p:nvPr/>
        </p:nvSpPr>
        <p:spPr>
          <a:xfrm>
            <a:off x="457200" y="17907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FULLY CONNECTED LAYER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3CAC58-8895-88A6-DAF5-EF0A1B1DD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686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9D763F-C017-8CD6-ABCF-B1DF6B12D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" y="0"/>
            <a:ext cx="530195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227446-311C-AFCF-66B4-498B92237DBB}"/>
              </a:ext>
            </a:extLst>
          </p:cNvPr>
          <p:cNvSpPr txBox="1"/>
          <p:nvPr/>
        </p:nvSpPr>
        <p:spPr>
          <a:xfrm>
            <a:off x="1219200" y="975642"/>
            <a:ext cx="2823813" cy="129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i="0" dirty="0">
                <a:solidFill>
                  <a:srgbClr val="080A13"/>
                </a:solidFill>
                <a:effectLst/>
                <a:latin typeface="Inter"/>
              </a:rPr>
              <a:t>L</a:t>
            </a:r>
            <a:r>
              <a:rPr lang="en-IN" i="0" dirty="0">
                <a:solidFill>
                  <a:schemeClr val="bg2">
                    <a:lumMod val="25000"/>
                  </a:schemeClr>
                </a:solidFill>
                <a:effectLst/>
                <a:latin typeface="Inter"/>
              </a:rPr>
              <a:t>ocal</a:t>
            </a:r>
            <a:r>
              <a:rPr lang="en-IN" i="0" dirty="0">
                <a:solidFill>
                  <a:srgbClr val="080A13"/>
                </a:solidFill>
                <a:effectLst/>
                <a:latin typeface="Inter"/>
              </a:rPr>
              <a:t> connectivity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80A13"/>
                </a:solidFill>
                <a:latin typeface="Inter"/>
              </a:rPr>
              <a:t>Spatial Arrangement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80A13"/>
                </a:solidFill>
                <a:latin typeface="Inter"/>
              </a:rPr>
              <a:t>Depth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9AF87A-5833-7896-3288-F22820364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35" y="2364447"/>
            <a:ext cx="8293765" cy="26940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B630C35-D554-DA3D-23CE-19315B0BD85D}"/>
              </a:ext>
            </a:extLst>
          </p:cNvPr>
          <p:cNvSpPr txBox="1"/>
          <p:nvPr/>
        </p:nvSpPr>
        <p:spPr>
          <a:xfrm>
            <a:off x="5562600" y="912193"/>
            <a:ext cx="2590800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80A13"/>
                </a:solidFill>
                <a:latin typeface="Inter"/>
              </a:rPr>
              <a:t>Stride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80A13"/>
                </a:solidFill>
                <a:latin typeface="Inter"/>
              </a:rPr>
              <a:t> Zero Padding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80A13"/>
                </a:solidFill>
                <a:latin typeface="Inter"/>
              </a:rPr>
              <a:t>Parameter Sharing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29D27B-3905-B4C8-5971-B743CCD3383E}"/>
              </a:ext>
            </a:extLst>
          </p:cNvPr>
          <p:cNvSpPr txBox="1"/>
          <p:nvPr/>
        </p:nvSpPr>
        <p:spPr>
          <a:xfrm>
            <a:off x="457200" y="1181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WORKING OF CNN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D38239-1E77-35C2-7D7F-CABE727F2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30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74DDB1-2C07-B54E-8797-1B2239742068}"/>
              </a:ext>
            </a:extLst>
          </p:cNvPr>
          <p:cNvSpPr/>
          <p:nvPr/>
        </p:nvSpPr>
        <p:spPr>
          <a:xfrm>
            <a:off x="1" y="0"/>
            <a:ext cx="533399" cy="51435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FA8377-5926-EA4A-AE29-EEC6442EAB06}"/>
              </a:ext>
            </a:extLst>
          </p:cNvPr>
          <p:cNvSpPr/>
          <p:nvPr/>
        </p:nvSpPr>
        <p:spPr>
          <a:xfrm>
            <a:off x="7772400" y="4476750"/>
            <a:ext cx="1371600" cy="46968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D72F5-7600-2CDF-71EE-B29ECF2A1D93}"/>
              </a:ext>
            </a:extLst>
          </p:cNvPr>
          <p:cNvSpPr txBox="1"/>
          <p:nvPr/>
        </p:nvSpPr>
        <p:spPr>
          <a:xfrm>
            <a:off x="762000" y="-171450"/>
            <a:ext cx="7429501" cy="629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  <a:p>
            <a:pPr marL="171450" marR="0" indent="-1714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</a:t>
            </a:r>
          </a:p>
          <a:p>
            <a:pPr marL="171450" marR="0" indent="-1714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</a:t>
            </a:r>
          </a:p>
          <a:p>
            <a:pPr marL="171450" marR="0" indent="-1714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CNN - Introduction, Working, </a:t>
            </a:r>
          </a:p>
          <a:p>
            <a:pPr marR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applications</a:t>
            </a:r>
          </a:p>
          <a:p>
            <a:pPr marL="171450" marR="0" indent="-1714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RNN – Introduction, Working, </a:t>
            </a:r>
          </a:p>
          <a:p>
            <a:pPr marR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applications</a:t>
            </a:r>
          </a:p>
          <a:p>
            <a:pPr marL="171450" marR="0" indent="-1714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LSTM – Introduction, Working, </a:t>
            </a:r>
          </a:p>
          <a:p>
            <a:pPr marR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applications</a:t>
            </a:r>
          </a:p>
          <a:p>
            <a:pPr marL="171450" marR="0" indent="-1714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LSTM vs RNN</a:t>
            </a:r>
          </a:p>
          <a:p>
            <a:pPr marR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IN" sz="1400" b="1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IN" sz="1400" b="1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indent="-1714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en-IN" sz="2000" b="1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IN" sz="2000" b="1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en-IN" sz="1200" b="1" dirty="0">
              <a:solidFill>
                <a:schemeClr val="tx2">
                  <a:lumMod val="60000"/>
                  <a:lumOff val="4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IN" sz="1200" b="1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5CE980-8E0E-AEC1-AB78-BCB2BD64D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0"/>
            <a:ext cx="43433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0779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>
            <a:extLst>
              <a:ext uri="{FF2B5EF4-FFF2-40B4-BE49-F238E27FC236}">
                <a16:creationId xmlns:a16="http://schemas.microsoft.com/office/drawing/2014/main" id="{306EFA78-16D6-DCFC-BADE-9FB13F1C7C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BF9994-D480-3CC0-CA89-B24D2D92F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547"/>
            <a:ext cx="9144000" cy="43220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ED79EB-7A21-E57F-AFF7-C45E4BEC1FE3}"/>
              </a:ext>
            </a:extLst>
          </p:cNvPr>
          <p:cNvSpPr txBox="1"/>
          <p:nvPr/>
        </p:nvSpPr>
        <p:spPr>
          <a:xfrm>
            <a:off x="457200" y="20955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EVOLUTION OF CNN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C33E3A-8C0C-58FC-2A27-C3762F8F5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4057" y="90773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305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CC9C04-12BA-6570-9D95-6B61AFCE7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" y="-11430"/>
            <a:ext cx="530195" cy="51435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ADC51B-21A8-FDF1-9511-CCCFE1C8D02F}"/>
              </a:ext>
            </a:extLst>
          </p:cNvPr>
          <p:cNvCxnSpPr>
            <a:cxnSpLocks/>
          </p:cNvCxnSpPr>
          <p:nvPr/>
        </p:nvCxnSpPr>
        <p:spPr>
          <a:xfrm>
            <a:off x="4800600" y="971550"/>
            <a:ext cx="0" cy="411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9603569-4220-005A-1E51-6495F5A959FA}"/>
              </a:ext>
            </a:extLst>
          </p:cNvPr>
          <p:cNvSpPr txBox="1"/>
          <p:nvPr/>
        </p:nvSpPr>
        <p:spPr>
          <a:xfrm>
            <a:off x="685800" y="57150"/>
            <a:ext cx="8458200" cy="1350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APPLICATIONS</a:t>
            </a:r>
          </a:p>
          <a:p>
            <a:pPr marL="0" marR="0" indent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000" b="1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FACIAL RECOGNITION                      MEDICAL IMAGING                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23F3E05-2234-6532-7664-E280E516F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402" y="1763586"/>
            <a:ext cx="3685610" cy="2667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ACD25C-6E74-55F1-EEF3-24BDB352B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4149" y="1781738"/>
            <a:ext cx="3635343" cy="26306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A9256DD-FA74-F83F-C75B-C1C6465CA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03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CC9C04-12BA-6570-9D95-6B61AFCE7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" y="-11430"/>
            <a:ext cx="530195" cy="51435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ADC51B-21A8-FDF1-9511-CCCFE1C8D02F}"/>
              </a:ext>
            </a:extLst>
          </p:cNvPr>
          <p:cNvCxnSpPr>
            <a:cxnSpLocks/>
          </p:cNvCxnSpPr>
          <p:nvPr/>
        </p:nvCxnSpPr>
        <p:spPr>
          <a:xfrm>
            <a:off x="4800600" y="971550"/>
            <a:ext cx="0" cy="411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9603569-4220-005A-1E51-6495F5A959FA}"/>
              </a:ext>
            </a:extLst>
          </p:cNvPr>
          <p:cNvSpPr txBox="1"/>
          <p:nvPr/>
        </p:nvSpPr>
        <p:spPr>
          <a:xfrm>
            <a:off x="685800" y="57150"/>
            <a:ext cx="8458200" cy="1350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APPLICATIONS</a:t>
            </a:r>
          </a:p>
          <a:p>
            <a:pPr marL="0" marR="0" indent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000" b="1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AUTONOMOUS DRIVING                 BIOMETRIC AUTHENTICATION                 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DC9088C-5A13-D0A8-C699-DF6B56A8AA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F1E71B-FFF7-81FD-28E9-A604EBD0D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077" y="1812158"/>
            <a:ext cx="3438516" cy="25956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63BCCD-02DB-9DFD-9F46-14A91B1524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4" y="1812158"/>
            <a:ext cx="3200390" cy="25956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7E1B58-B41F-DF3C-E613-88B890230E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551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7EC668-C21A-EDA5-300A-14557A986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281" y="4689307"/>
            <a:ext cx="1371719" cy="4694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DEE035-0A6E-C7C1-2CC8-0BAAAE9BDFFF}"/>
              </a:ext>
            </a:extLst>
          </p:cNvPr>
          <p:cNvSpPr/>
          <p:nvPr/>
        </p:nvSpPr>
        <p:spPr>
          <a:xfrm>
            <a:off x="1295400" y="1809750"/>
            <a:ext cx="7383175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RECURRENT NEURAL NETWORKS </a:t>
            </a:r>
          </a:p>
          <a:p>
            <a:pPr algn="ctr"/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RNN</a:t>
            </a:r>
          </a:p>
          <a:p>
            <a:pPr algn="ctr"/>
            <a:endParaRPr lang="en-US" sz="40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5">
                  <a:lumMod val="60000"/>
                  <a:lumOff val="4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r>
              <a: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973145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8EF71C-4340-A2A7-24CB-2F608A8469D2}"/>
              </a:ext>
            </a:extLst>
          </p:cNvPr>
          <p:cNvSpPr txBox="1"/>
          <p:nvPr/>
        </p:nvSpPr>
        <p:spPr>
          <a:xfrm>
            <a:off x="609600" y="1"/>
            <a:ext cx="8476542" cy="3241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ype of neural network 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hidden states and allows past outputs to be used as inputs.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odelling sequential data.</a:t>
            </a:r>
            <a:endParaRPr lang="en-IN" b="1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eneralize to variable-length sequences.</a:t>
            </a:r>
          </a:p>
          <a:p>
            <a:pPr>
              <a:lnSpc>
                <a:spcPct val="150000"/>
              </a:lnSpc>
            </a:pPr>
            <a:b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75E2B3-81A5-502B-082B-EB1DBA8C85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571750"/>
            <a:ext cx="7010400" cy="241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204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CAE0B3-F6F5-43AF-463A-9A580B62CC9F}"/>
              </a:ext>
            </a:extLst>
          </p:cNvPr>
          <p:cNvSpPr txBox="1"/>
          <p:nvPr/>
        </p:nvSpPr>
        <p:spPr>
          <a:xfrm>
            <a:off x="838200" y="-95250"/>
            <a:ext cx="7696200" cy="3643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sz="2800" b="1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Why Recurrent Neural Networks?</a:t>
            </a:r>
          </a:p>
          <a:p>
            <a:pPr algn="l">
              <a:lnSpc>
                <a:spcPct val="200000"/>
              </a:lnSpc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RNN were created because there were a few issues in the feed-forward neural network:</a:t>
            </a:r>
          </a:p>
          <a:p>
            <a:pPr marL="2857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Cannot handle sequential data</a:t>
            </a:r>
          </a:p>
          <a:p>
            <a:pPr marL="2857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Considers only the current input</a:t>
            </a:r>
          </a:p>
          <a:p>
            <a:pPr marL="2857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Cannot memorize previous inputs</a:t>
            </a:r>
          </a:p>
        </p:txBody>
      </p:sp>
    </p:spTree>
    <p:extLst>
      <p:ext uri="{BB962C8B-B14F-4D97-AF65-F5344CB8AC3E}">
        <p14:creationId xmlns:p14="http://schemas.microsoft.com/office/powerpoint/2010/main" val="29027691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pic>
        <p:nvPicPr>
          <p:cNvPr id="2050" name="Picture 2" descr="Fully_connected_Recurrent_Neural_Network">
            <a:extLst>
              <a:ext uri="{FF2B5EF4-FFF2-40B4-BE49-F238E27FC236}">
                <a16:creationId xmlns:a16="http://schemas.microsoft.com/office/drawing/2014/main" id="{205DCDD8-5EB5-9A10-56E6-BF5B9DB50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00150"/>
            <a:ext cx="8001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901A89-E93E-6425-EB24-9ECF63CEB9FE}"/>
              </a:ext>
            </a:extLst>
          </p:cNvPr>
          <p:cNvSpPr txBox="1"/>
          <p:nvPr/>
        </p:nvSpPr>
        <p:spPr>
          <a:xfrm>
            <a:off x="457200" y="1181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WORKING OF RNN</a:t>
            </a:r>
          </a:p>
        </p:txBody>
      </p:sp>
    </p:spTree>
    <p:extLst>
      <p:ext uri="{BB962C8B-B14F-4D97-AF65-F5344CB8AC3E}">
        <p14:creationId xmlns:p14="http://schemas.microsoft.com/office/powerpoint/2010/main" val="6188591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08D113-2DC9-E51D-3344-BA28D7B2B876}"/>
              </a:ext>
            </a:extLst>
          </p:cNvPr>
          <p:cNvSpPr txBox="1"/>
          <p:nvPr/>
        </p:nvSpPr>
        <p:spPr>
          <a:xfrm>
            <a:off x="964638" y="-247650"/>
            <a:ext cx="6915856" cy="4516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sz="2800" b="1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</a:rPr>
              <a:t>Types of Recurrent Neural Networks</a:t>
            </a:r>
          </a:p>
          <a:p>
            <a:pPr>
              <a:lnSpc>
                <a:spcPct val="250000"/>
              </a:lnSpc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There are four types of Recurrent Neural Networks:</a:t>
            </a:r>
          </a:p>
          <a:p>
            <a:pPr>
              <a:lnSpc>
                <a:spcPct val="250000"/>
              </a:lnSpc>
              <a:buFont typeface="+mj-lt"/>
              <a:buAutoNum type="arabicPeriod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One to One</a:t>
            </a:r>
          </a:p>
          <a:p>
            <a:pPr>
              <a:lnSpc>
                <a:spcPct val="250000"/>
              </a:lnSpc>
              <a:buFont typeface="+mj-lt"/>
              <a:buAutoNum type="arabicPeriod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One to Many</a:t>
            </a:r>
          </a:p>
          <a:p>
            <a:pPr>
              <a:lnSpc>
                <a:spcPct val="250000"/>
              </a:lnSpc>
              <a:buFont typeface="+mj-lt"/>
              <a:buAutoNum type="arabicPeriod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Many to One</a:t>
            </a:r>
          </a:p>
          <a:p>
            <a:pPr>
              <a:lnSpc>
                <a:spcPct val="250000"/>
              </a:lnSpc>
              <a:buFont typeface="+mj-lt"/>
              <a:buAutoNum type="arabicPeriod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Many to Many</a:t>
            </a:r>
          </a:p>
        </p:txBody>
      </p:sp>
    </p:spTree>
    <p:extLst>
      <p:ext uri="{BB962C8B-B14F-4D97-AF65-F5344CB8AC3E}">
        <p14:creationId xmlns:p14="http://schemas.microsoft.com/office/powerpoint/2010/main" val="41172296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77810A-165E-9562-5058-1FBD755C0788}"/>
              </a:ext>
            </a:extLst>
          </p:cNvPr>
          <p:cNvSpPr txBox="1"/>
          <p:nvPr/>
        </p:nvSpPr>
        <p:spPr>
          <a:xfrm>
            <a:off x="457200" y="1181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APPLICATIONS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C3521B-D19E-0F95-54A0-D66235C72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166" y="1657350"/>
            <a:ext cx="7044413" cy="2286000"/>
          </a:xfrm>
          <a:prstGeom prst="rect">
            <a:avLst/>
          </a:prstGeom>
        </p:spPr>
      </p:pic>
      <p:sp>
        <p:nvSpPr>
          <p:cNvPr id="12" name="AutoShape 2" descr="NLP">
            <a:extLst>
              <a:ext uri="{FF2B5EF4-FFF2-40B4-BE49-F238E27FC236}">
                <a16:creationId xmlns:a16="http://schemas.microsoft.com/office/drawing/2014/main" id="{290B5E96-BB04-C8CB-65BD-3720DB5866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81E539-A8B6-9C77-3DCA-267EB78056E2}"/>
              </a:ext>
            </a:extLst>
          </p:cNvPr>
          <p:cNvSpPr txBox="1"/>
          <p:nvPr/>
        </p:nvSpPr>
        <p:spPr>
          <a:xfrm>
            <a:off x="914400" y="921097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CAPTION GENERATOR</a:t>
            </a:r>
          </a:p>
        </p:txBody>
      </p:sp>
    </p:spTree>
    <p:extLst>
      <p:ext uri="{BB962C8B-B14F-4D97-AF65-F5344CB8AC3E}">
        <p14:creationId xmlns:p14="http://schemas.microsoft.com/office/powerpoint/2010/main" val="30100657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77810A-165E-9562-5058-1FBD755C0788}"/>
              </a:ext>
            </a:extLst>
          </p:cNvPr>
          <p:cNvSpPr txBox="1"/>
          <p:nvPr/>
        </p:nvSpPr>
        <p:spPr>
          <a:xfrm>
            <a:off x="457200" y="1181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APPLICATIONS</a:t>
            </a:r>
          </a:p>
        </p:txBody>
      </p:sp>
      <p:sp>
        <p:nvSpPr>
          <p:cNvPr id="12" name="AutoShape 2" descr="NLP">
            <a:extLst>
              <a:ext uri="{FF2B5EF4-FFF2-40B4-BE49-F238E27FC236}">
                <a16:creationId xmlns:a16="http://schemas.microsoft.com/office/drawing/2014/main" id="{290B5E96-BB04-C8CB-65BD-3720DB5866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81E539-A8B6-9C77-3DCA-267EB78056E2}"/>
              </a:ext>
            </a:extLst>
          </p:cNvPr>
          <p:cNvSpPr txBox="1"/>
          <p:nvPr/>
        </p:nvSpPr>
        <p:spPr>
          <a:xfrm>
            <a:off x="914400" y="921097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415E4B-CFDE-54AE-5FAF-56EA5563F9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1596866"/>
            <a:ext cx="639127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336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252116-3B45-DEBF-ECE4-CB448E601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0"/>
            <a:ext cx="530195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0EC2F0-8B80-0C36-6491-98E6F36DFF22}"/>
              </a:ext>
            </a:extLst>
          </p:cNvPr>
          <p:cNvSpPr txBox="1"/>
          <p:nvPr/>
        </p:nvSpPr>
        <p:spPr>
          <a:xfrm>
            <a:off x="457200" y="17907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DEEP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D78789-DB86-1CFB-CC58-4125CF84C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1504950"/>
            <a:ext cx="3693284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797AF7-14C6-5D48-E034-1D6417409473}"/>
              </a:ext>
            </a:extLst>
          </p:cNvPr>
          <p:cNvSpPr txBox="1"/>
          <p:nvPr/>
        </p:nvSpPr>
        <p:spPr>
          <a:xfrm>
            <a:off x="685800" y="971550"/>
            <a:ext cx="3962400" cy="2814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Inter"/>
                <a:cs typeface="Arial" panose="020B0604020202020204" pitchFamily="34" charset="0"/>
              </a:rPr>
              <a:t>Type of machine learning and artificial intelligence (AI)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Inter"/>
                <a:cs typeface="Arial" panose="020B0604020202020204" pitchFamily="34" charset="0"/>
              </a:rPr>
              <a:t>Imitates the way humans gain certain types of knowledge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Inter"/>
                <a:cs typeface="Arial" panose="020B0604020202020204" pitchFamily="34" charset="0"/>
              </a:rPr>
              <a:t>Includes statistics and predictive modeling</a:t>
            </a: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6AF9B3-C613-6D8F-F964-5015DE52D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1009" y="94924"/>
            <a:ext cx="1261981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567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77810A-165E-9562-5058-1FBD755C0788}"/>
              </a:ext>
            </a:extLst>
          </p:cNvPr>
          <p:cNvSpPr txBox="1"/>
          <p:nvPr/>
        </p:nvSpPr>
        <p:spPr>
          <a:xfrm>
            <a:off x="457200" y="1181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APPLICATIONS</a:t>
            </a:r>
          </a:p>
        </p:txBody>
      </p:sp>
      <p:sp>
        <p:nvSpPr>
          <p:cNvPr id="12" name="AutoShape 2" descr="NLP">
            <a:extLst>
              <a:ext uri="{FF2B5EF4-FFF2-40B4-BE49-F238E27FC236}">
                <a16:creationId xmlns:a16="http://schemas.microsoft.com/office/drawing/2014/main" id="{290B5E96-BB04-C8CB-65BD-3720DB5866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81E539-A8B6-9C77-3DCA-267EB78056E2}"/>
              </a:ext>
            </a:extLst>
          </p:cNvPr>
          <p:cNvSpPr txBox="1"/>
          <p:nvPr/>
        </p:nvSpPr>
        <p:spPr>
          <a:xfrm>
            <a:off x="914400" y="921097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TRANSALATION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160870-48FD-EE40-EBB8-3B7B21840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475" y="1570196"/>
            <a:ext cx="6867525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120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D0ED647-A60F-6633-1CF6-3147B040888D}"/>
              </a:ext>
            </a:extLst>
          </p:cNvPr>
          <p:cNvSpPr/>
          <p:nvPr/>
        </p:nvSpPr>
        <p:spPr>
          <a:xfrm>
            <a:off x="1524000" y="1581150"/>
            <a:ext cx="6593986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LONG SHORT TERM MEMORY </a:t>
            </a:r>
          </a:p>
          <a:p>
            <a:pPr algn="ctr"/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LSTM</a:t>
            </a:r>
          </a:p>
          <a:p>
            <a:pPr algn="ctr"/>
            <a:endParaRPr lang="en-US" sz="40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5">
                  <a:lumMod val="60000"/>
                  <a:lumOff val="4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r>
              <a: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                                    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84AB1D-2D27-FBB1-C078-FFEA2CB34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281" y="4689307"/>
            <a:ext cx="1371719" cy="46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018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22E0B3-509A-BDAC-DDAF-3C5BA41419D4}"/>
              </a:ext>
            </a:extLst>
          </p:cNvPr>
          <p:cNvSpPr txBox="1"/>
          <p:nvPr/>
        </p:nvSpPr>
        <p:spPr>
          <a:xfrm>
            <a:off x="914400" y="1002090"/>
            <a:ext cx="7467600" cy="2784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</a:rPr>
              <a:t>T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ype of RNNs Recurrent Neural Network.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</a:rPr>
              <a:t>D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etain long-term dependencies in sequential data.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Able to process and analyze sequential data, such as time series,   text, and speech.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Roboto" panose="02000000000000000000" pitchFamily="2" charset="0"/>
              </a:rPr>
              <a:t>Use a memory cell and gates to control the flow of information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</a:rPr>
              <a:t>.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C43055-A356-00F8-26D0-FE7458D15776}"/>
              </a:ext>
            </a:extLst>
          </p:cNvPr>
          <p:cNvSpPr txBox="1"/>
          <p:nvPr/>
        </p:nvSpPr>
        <p:spPr>
          <a:xfrm>
            <a:off x="457200" y="10287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5491295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DDD82D-B4A3-874B-017D-B751157FE8C1}"/>
              </a:ext>
            </a:extLst>
          </p:cNvPr>
          <p:cNvSpPr txBox="1"/>
          <p:nvPr/>
        </p:nvSpPr>
        <p:spPr>
          <a:xfrm>
            <a:off x="1066800" y="26670"/>
            <a:ext cx="7010400" cy="38717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STRUCTURE OF LSTM</a:t>
            </a:r>
          </a:p>
          <a:p>
            <a:pPr algn="l"/>
            <a:endParaRPr lang="en-US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LSTM is a cell that consists of 3 gates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orget gate :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responsible for deciding what information should  be 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removed from the cell state</a:t>
            </a:r>
          </a:p>
          <a:p>
            <a:pPr marL="285750" indent="-285750"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Input gate    :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input gate is used to 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update the cell state 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utput gate : </a:t>
            </a:r>
            <a:r>
              <a:rPr lang="en-US" b="0" i="0" dirty="0">
                <a:solidFill>
                  <a:srgbClr val="61738E"/>
                </a:solidFill>
                <a:effectLst/>
                <a:latin typeface="__Source_Sans_Pro_fea366"/>
              </a:rPr>
              <a:t> 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returns the hidden state for the next time stamp</a:t>
            </a:r>
            <a:r>
              <a:rPr lang="en-US" b="0" i="0" dirty="0">
                <a:solidFill>
                  <a:srgbClr val="61738E"/>
                </a:solidFill>
                <a:effectLst/>
                <a:latin typeface="__Source_Sans_Pro_fea366"/>
              </a:rPr>
              <a:t>.</a:t>
            </a:r>
            <a:endParaRPr lang="en-US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3746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150881B-B75E-BA87-CAD4-D086A5A62BA0}"/>
              </a:ext>
            </a:extLst>
          </p:cNvPr>
          <p:cNvSpPr txBox="1"/>
          <p:nvPr/>
        </p:nvSpPr>
        <p:spPr>
          <a:xfrm>
            <a:off x="914400" y="160020"/>
            <a:ext cx="7696200" cy="38717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WORKING OF LSTM </a:t>
            </a:r>
          </a:p>
          <a:p>
            <a:pPr algn="l">
              <a:lnSpc>
                <a:spcPct val="250000"/>
              </a:lnSpc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cyclic set of steps happens in each LSTM cell</a:t>
            </a:r>
          </a:p>
          <a:p>
            <a:pPr marL="285750" indent="-285750"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Forget gate is computed.</a:t>
            </a:r>
          </a:p>
          <a:p>
            <a:pPr marL="285750" indent="-285750"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Input gate value is computed.</a:t>
            </a:r>
          </a:p>
          <a:p>
            <a:pPr marL="285750" indent="-285750"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Cell state is updated using the above two outputs.</a:t>
            </a:r>
          </a:p>
          <a:p>
            <a:pPr marL="285750" indent="-285750"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output(hidden state) is computed using the output gate</a:t>
            </a:r>
            <a:r>
              <a:rPr lang="en-US" b="0" i="0" dirty="0">
                <a:solidFill>
                  <a:srgbClr val="61738E"/>
                </a:solidFill>
                <a:effectLst/>
                <a:latin typeface="__Source_Sans_Pro_fea366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43546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6" name="AutoShape 2" descr="Long Short-Term Memory Networks (LSTM)- simply explained! | Data Basecamp">
            <a:extLst>
              <a:ext uri="{FF2B5EF4-FFF2-40B4-BE49-F238E27FC236}">
                <a16:creationId xmlns:a16="http://schemas.microsoft.com/office/drawing/2014/main" id="{B32E3529-3D32-79F1-8B32-217B5C5ECE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1AF0C3-824D-DA61-0F18-3546306ED7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3226" y="320962"/>
            <a:ext cx="6457547" cy="447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4902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6" name="AutoShape 2" descr="Long Short-Term Memory Networks (LSTM)- simply explained! | Data Basecamp">
            <a:extLst>
              <a:ext uri="{FF2B5EF4-FFF2-40B4-BE49-F238E27FC236}">
                <a16:creationId xmlns:a16="http://schemas.microsoft.com/office/drawing/2014/main" id="{B32E3529-3D32-79F1-8B32-217B5C5ECE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47AF37-06D7-006B-5F86-4FE9B17AE3E3}"/>
              </a:ext>
            </a:extLst>
          </p:cNvPr>
          <p:cNvSpPr txBox="1"/>
          <p:nvPr/>
        </p:nvSpPr>
        <p:spPr>
          <a:xfrm>
            <a:off x="1066800" y="102870"/>
            <a:ext cx="6858000" cy="3422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APPLICATIONS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Speech Recognition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series analysis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Music generation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 modelling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analysis</a:t>
            </a:r>
          </a:p>
        </p:txBody>
      </p:sp>
    </p:spTree>
    <p:extLst>
      <p:ext uri="{BB962C8B-B14F-4D97-AF65-F5344CB8AC3E}">
        <p14:creationId xmlns:p14="http://schemas.microsoft.com/office/powerpoint/2010/main" val="3955465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0F9FE5-7FDB-9F79-5F1A-CD4FE4D0A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771196"/>
            <a:ext cx="8278525" cy="43304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379DF6-C51F-16E6-A4FE-3A16DCEF6840}"/>
              </a:ext>
            </a:extLst>
          </p:cNvPr>
          <p:cNvSpPr txBox="1"/>
          <p:nvPr/>
        </p:nvSpPr>
        <p:spPr>
          <a:xfrm>
            <a:off x="457200" y="1181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LSTM vs RNN</a:t>
            </a:r>
          </a:p>
        </p:txBody>
      </p:sp>
    </p:spTree>
    <p:extLst>
      <p:ext uri="{BB962C8B-B14F-4D97-AF65-F5344CB8AC3E}">
        <p14:creationId xmlns:p14="http://schemas.microsoft.com/office/powerpoint/2010/main" val="21390395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6198CC-7B92-CE7B-2CFC-F2E2A6D1B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019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2A07D-9277-1FDA-B913-E7B6E23A8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7" y="133350"/>
            <a:ext cx="1255885" cy="60355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D0ED647-A60F-6633-1CF6-3147B040888D}"/>
              </a:ext>
            </a:extLst>
          </p:cNvPr>
          <p:cNvSpPr/>
          <p:nvPr/>
        </p:nvSpPr>
        <p:spPr>
          <a:xfrm>
            <a:off x="1447800" y="1809750"/>
            <a:ext cx="6625532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</a:t>
            </a:r>
          </a:p>
          <a:p>
            <a:pPr algn="ctr"/>
            <a:endParaRPr lang="en-US" sz="54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5">
                  <a:lumMod val="60000"/>
                  <a:lumOff val="4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                                    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84AB1D-2D27-FBB1-C078-FFEA2CB34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281" y="4689307"/>
            <a:ext cx="1371719" cy="46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893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252116-3B45-DEBF-ECE4-CB448E601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0"/>
            <a:ext cx="530195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0EC2F0-8B80-0C36-6491-98E6F36DFF22}"/>
              </a:ext>
            </a:extLst>
          </p:cNvPr>
          <p:cNvSpPr txBox="1"/>
          <p:nvPr/>
        </p:nvSpPr>
        <p:spPr>
          <a:xfrm>
            <a:off x="457200" y="17907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797AF7-14C6-5D48-E034-1D6417409473}"/>
              </a:ext>
            </a:extLst>
          </p:cNvPr>
          <p:cNvSpPr txBox="1"/>
          <p:nvPr/>
        </p:nvSpPr>
        <p:spPr>
          <a:xfrm>
            <a:off x="685800" y="971550"/>
            <a:ext cx="6400800" cy="2956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40C28"/>
                </a:solidFill>
                <a:latin typeface="Google Sans"/>
              </a:rPr>
              <a:t>C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omputing systems with interconnected nodes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40C28"/>
                </a:solidFill>
                <a:latin typeface="Google Sans"/>
              </a:rPr>
              <a:t>S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eries of algorithms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Endeavors to recognize underlying relationships in a set of data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40C28"/>
                </a:solidFill>
                <a:latin typeface="Google Sans"/>
              </a:rPr>
              <a:t>M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imics the way the human brain operates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02124"/>
                </a:solidFill>
                <a:latin typeface="Google Sans"/>
              </a:rPr>
              <a:t>R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efer to systems of neurons,  organic or artificial in nature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4D5156"/>
                </a:solidFill>
                <a:latin typeface="Google Sans"/>
              </a:rPr>
              <a:t>C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oogle Sans"/>
              </a:rPr>
              <a:t>an recognize hidden patterns and correlations in raw data, cluster and classify</a:t>
            </a: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4588A3-8119-A5B4-034F-F0DEBC54E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4057" y="98734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22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6D35B-6C09-D6DB-595A-163E8E62D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209551"/>
            <a:ext cx="7772400" cy="457200"/>
          </a:xfrm>
        </p:spPr>
        <p:txBody>
          <a:bodyPr/>
          <a:lstStyle/>
          <a:p>
            <a:r>
              <a:rPr lang="en-IN" b="1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 </a:t>
            </a:r>
            <a:endParaRPr lang="en-IN" b="1" dirty="0">
              <a:solidFill>
                <a:srgbClr val="7030A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CA6416-7A8B-80CB-0496-812F683B8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819150"/>
            <a:ext cx="7620000" cy="1371600"/>
          </a:xfrm>
        </p:spPr>
        <p:txBody>
          <a:bodyPr/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Inter"/>
                <a:cs typeface="Arial" panose="020B0604020202020204" pitchFamily="34" charset="0"/>
              </a:rPr>
              <a:t>A convolutional neural network is a feed-forward neural network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Inter"/>
                <a:cs typeface="Arial" panose="020B0604020202020204" pitchFamily="34" charset="0"/>
              </a:rPr>
              <a:t>Analyze visual images by processing data with grid-like topology.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Inter"/>
                <a:cs typeface="Arial" panose="020B0604020202020204" pitchFamily="34" charset="0"/>
              </a:rPr>
              <a:t>Used to detect and classify objects in an image.</a:t>
            </a: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Inter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33F755-A081-1C62-A9DB-2A01A4E4D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461" y="2609235"/>
            <a:ext cx="7565539" cy="21416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21AE72-D69F-E1EE-1862-B3D9898B0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9050"/>
            <a:ext cx="536289" cy="5143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93C965-6582-3550-5A7C-7E3917DEC976}"/>
              </a:ext>
            </a:extLst>
          </p:cNvPr>
          <p:cNvSpPr txBox="1"/>
          <p:nvPr/>
        </p:nvSpPr>
        <p:spPr>
          <a:xfrm>
            <a:off x="533400" y="133350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CONVOLUTIONAL  NEURAL NETWORKS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B8461A-512F-B694-856F-972461280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0" y="134304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73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8794ED3-7B64-E4AF-86E3-DD3E0584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986790"/>
            <a:ext cx="9144000" cy="41826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CF3BE2-FAAB-B484-C555-43459DB0F27C}"/>
              </a:ext>
            </a:extLst>
          </p:cNvPr>
          <p:cNvSpPr txBox="1"/>
          <p:nvPr/>
        </p:nvSpPr>
        <p:spPr>
          <a:xfrm>
            <a:off x="457200" y="20955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RECOGNITION OF IMAGES - CNN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E6085A-6DC5-EAFF-54E2-849537EB9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4057" y="129214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48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7949AE-197A-5545-9A97-3D03532D0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318260"/>
            <a:ext cx="7955606" cy="36728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5EE21E-4F20-0012-87B7-B2BC623C6B51}"/>
              </a:ext>
            </a:extLst>
          </p:cNvPr>
          <p:cNvSpPr txBox="1"/>
          <p:nvPr/>
        </p:nvSpPr>
        <p:spPr>
          <a:xfrm>
            <a:off x="807394" y="361950"/>
            <a:ext cx="7955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Inter"/>
                <a:cs typeface="Arial" panose="020B0604020202020204" pitchFamily="34" charset="0"/>
              </a:rPr>
              <a:t>In CNN, every image is represented in the form of an array of pixel 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Inter"/>
                <a:cs typeface="Arial" panose="020B0604020202020204" pitchFamily="34" charset="0"/>
              </a:rPr>
              <a:t>      values.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  <a:latin typeface="Inter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77A6CC-ADCB-0144-B3BC-F11C3E22B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9" y="-41910"/>
            <a:ext cx="536289" cy="51854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100B165-402E-2927-F00A-1156729B1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1109" y="107113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391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977A6CC-ADCB-0144-B3BC-F11C3E22B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" y="-41910"/>
            <a:ext cx="536289" cy="51854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100B165-402E-2927-F00A-1156729B1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1109" y="107113"/>
            <a:ext cx="1255885" cy="603556"/>
          </a:xfrm>
          <a:prstGeom prst="rect">
            <a:avLst/>
          </a:prstGeom>
        </p:spPr>
      </p:pic>
      <p:sp>
        <p:nvSpPr>
          <p:cNvPr id="3" name="AutoShape 2" descr="RGB image | Computer vision | CNN">
            <a:extLst>
              <a:ext uri="{FF2B5EF4-FFF2-40B4-BE49-F238E27FC236}">
                <a16:creationId xmlns:a16="http://schemas.microsoft.com/office/drawing/2014/main" id="{0F402876-3ACD-9A6B-C8A8-114CBE526E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012376-00E9-4B80-8CCF-9C09662E5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0" y="1504950"/>
            <a:ext cx="4981575" cy="35393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BDEDC2-4451-C71B-7F75-3EA44A8E52A6}"/>
              </a:ext>
            </a:extLst>
          </p:cNvPr>
          <p:cNvSpPr txBox="1"/>
          <p:nvPr/>
        </p:nvSpPr>
        <p:spPr>
          <a:xfrm>
            <a:off x="762000" y="394084"/>
            <a:ext cx="7120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If the image is RGB, then filter will have height x width x 3 dimension</a:t>
            </a:r>
          </a:p>
        </p:txBody>
      </p:sp>
    </p:spTree>
    <p:extLst>
      <p:ext uri="{BB962C8B-B14F-4D97-AF65-F5344CB8AC3E}">
        <p14:creationId xmlns:p14="http://schemas.microsoft.com/office/powerpoint/2010/main" val="2270235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893CF0-BF0E-8154-6E3C-8E227E0E0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1877" cy="51435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F947B78-9D49-1CDE-F9B5-57D99DB3B154}"/>
              </a:ext>
            </a:extLst>
          </p:cNvPr>
          <p:cNvSpPr/>
          <p:nvPr/>
        </p:nvSpPr>
        <p:spPr>
          <a:xfrm>
            <a:off x="914400" y="920643"/>
            <a:ext cx="3276600" cy="28931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 algn="l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sz="2200" i="0" dirty="0">
                <a:ln w="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Convolutional layer</a:t>
            </a:r>
          </a:p>
          <a:p>
            <a:pPr marL="285750" indent="-285750" algn="l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sz="2200" dirty="0">
                <a:ln w="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Relu layer</a:t>
            </a:r>
            <a:endParaRPr lang="en-US" sz="2200" i="0" dirty="0">
              <a:ln w="0"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accent5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200" i="0" dirty="0">
                <a:ln w="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                 </a:t>
            </a:r>
            <a:r>
              <a:rPr lang="en-US" sz="2200" i="0" dirty="0">
                <a:ln w="0">
                  <a:solidFill>
                    <a:srgbClr val="F1A9F9"/>
                  </a:solidFill>
                </a:ln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                        </a:t>
            </a:r>
            <a:r>
              <a:rPr lang="en-US" sz="1600" i="0" dirty="0">
                <a:ln w="0">
                  <a:solidFill>
                    <a:srgbClr val="F1A9F9"/>
                  </a:solidFill>
                </a:ln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</a:t>
            </a:r>
          </a:p>
          <a:p>
            <a:pPr algn="l"/>
            <a:endParaRPr lang="en-US" sz="1600" i="0" dirty="0">
              <a:ln w="0">
                <a:solidFill>
                  <a:srgbClr val="F1A9F9"/>
                </a:solidFill>
              </a:ln>
              <a:solidFill>
                <a:schemeClr val="accent5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533B5A-5439-FB0D-52F1-F2AB1A77B3E7}"/>
              </a:ext>
            </a:extLst>
          </p:cNvPr>
          <p:cNvSpPr txBox="1"/>
          <p:nvPr/>
        </p:nvSpPr>
        <p:spPr>
          <a:xfrm>
            <a:off x="4724400" y="933910"/>
            <a:ext cx="3505200" cy="201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lang="en-IN" sz="2200" dirty="0">
                <a:ln w="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Pooling layer</a:t>
            </a:r>
          </a:p>
          <a:p>
            <a:pPr marL="285750" marR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lang="en-IN" sz="2200" dirty="0">
                <a:ln w="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Fully Connected layer </a:t>
            </a:r>
            <a:r>
              <a:rPr lang="en-IN" sz="2200" dirty="0" err="1">
                <a:ln w="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laye</a:t>
            </a:r>
            <a:r>
              <a:rPr lang="en-IN" sz="2200" dirty="0">
                <a:ln w="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layer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CDD3DAB-D233-4E60-BDC2-20435F864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77" y="2419350"/>
            <a:ext cx="8459723" cy="228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97EB01-87B6-15B6-E1C6-9CB33CA41E85}"/>
              </a:ext>
            </a:extLst>
          </p:cNvPr>
          <p:cNvSpPr txBox="1"/>
          <p:nvPr/>
        </p:nvSpPr>
        <p:spPr>
          <a:xfrm>
            <a:off x="457200" y="194310"/>
            <a:ext cx="792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LAYERS OF CNN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ADF0F9-59A3-FA46-4E57-14D2F2186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4057" y="154142"/>
            <a:ext cx="1255885" cy="6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52186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Infographics3">
      <a:dk1>
        <a:sysClr val="windowText" lastClr="000000"/>
      </a:dk1>
      <a:lt1>
        <a:sysClr val="window" lastClr="FFFFFF"/>
      </a:lt1>
      <a:dk2>
        <a:srgbClr val="153153"/>
      </a:dk2>
      <a:lt2>
        <a:srgbClr val="EEECE1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sz="3600" b="1" dirty="0" smtClean="0">
            <a:solidFill>
              <a:schemeClr val="accent1"/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lient-offboarding">
  <a:themeElements>
    <a:clrScheme name="Client Offboarding">
      <a:dk1>
        <a:srgbClr val="000000"/>
      </a:dk1>
      <a:lt1>
        <a:srgbClr val="FFFFFF"/>
      </a:lt1>
      <a:dk2>
        <a:srgbClr val="0A385E"/>
      </a:dk2>
      <a:lt2>
        <a:srgbClr val="D6417A"/>
      </a:lt2>
      <a:accent1>
        <a:srgbClr val="FFC248"/>
      </a:accent1>
      <a:accent2>
        <a:srgbClr val="1A3546"/>
      </a:accent2>
      <a:accent3>
        <a:srgbClr val="FFF4E6"/>
      </a:accent3>
      <a:accent4>
        <a:srgbClr val="FD8F2D"/>
      </a:accent4>
      <a:accent5>
        <a:srgbClr val="C94B38"/>
      </a:accent5>
      <a:accent6>
        <a:srgbClr val="5886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ent-offboarding" id="{68E4105C-36AE-2643-AA34-2612C9BCDE8A}" vid="{454036DF-2042-834C-8AF5-0617A0B0823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659</Words>
  <Application>Microsoft Office PowerPoint</Application>
  <PresentationFormat>On-screen Show (16:9)</PresentationFormat>
  <Paragraphs>135</Paragraphs>
  <Slides>38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50" baseType="lpstr">
      <vt:lpstr>__Source_Sans_Pro_fea366</vt:lpstr>
      <vt:lpstr>Arial</vt:lpstr>
      <vt:lpstr>Arial Black</vt:lpstr>
      <vt:lpstr>Calibri</vt:lpstr>
      <vt:lpstr>Courier New</vt:lpstr>
      <vt:lpstr>Google Sans</vt:lpstr>
      <vt:lpstr>Inter</vt:lpstr>
      <vt:lpstr>Roboto</vt:lpstr>
      <vt:lpstr>Segoe UI</vt:lpstr>
      <vt:lpstr>Wingdings</vt:lpstr>
      <vt:lpstr>1_Office Theme</vt:lpstr>
      <vt:lpstr>client-offboarding</vt:lpstr>
      <vt:lpstr>PowerPoint Presentation</vt:lpstr>
      <vt:lpstr>PowerPoint Presentation</vt:lpstr>
      <vt:lpstr>PowerPoint Presentation</vt:lpstr>
      <vt:lpstr>PowerPoint Presentation</vt:lpstr>
      <vt:lpstr>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2013-12-06T17:56:44Z</dcterms:created>
  <dcterms:modified xsi:type="dcterms:W3CDTF">2023-06-30T18:15:52Z</dcterms:modified>
</cp:coreProperties>
</file>

<file path=docProps/thumbnail.jpeg>
</file>